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68" r:id="rId12"/>
    <p:sldId id="265" r:id="rId13"/>
    <p:sldId id="2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3" autoAdjust="0"/>
    <p:restoredTop sz="94660"/>
  </p:normalViewPr>
  <p:slideViewPr>
    <p:cSldViewPr>
      <p:cViewPr varScale="1">
        <p:scale>
          <a:sx n="103" d="100"/>
          <a:sy n="103" d="100"/>
        </p:scale>
        <p:origin x="-25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583DC-61D6-44E3-B464-1FDE8F3E09C4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4DEA3-E9E9-4BF1-B275-BE24637BF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0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C7A-B9CB-403B-8CC0-33FFD0C88BFC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4BE1-A7EE-4118-B7D0-7325E228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5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C7A-B9CB-403B-8CC0-33FFD0C88BFC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4BE1-A7EE-4118-B7D0-7325E228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7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C7A-B9CB-403B-8CC0-33FFD0C88BFC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4BE1-A7EE-4118-B7D0-7325E228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5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C7A-B9CB-403B-8CC0-33FFD0C88BFC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4BE1-A7EE-4118-B7D0-7325E228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4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C7A-B9CB-403B-8CC0-33FFD0C88BFC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4BE1-A7EE-4118-B7D0-7325E228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5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C7A-B9CB-403B-8CC0-33FFD0C88BFC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4BE1-A7EE-4118-B7D0-7325E228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8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C7A-B9CB-403B-8CC0-33FFD0C88BFC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4BE1-A7EE-4118-B7D0-7325E228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4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C7A-B9CB-403B-8CC0-33FFD0C88BFC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4BE1-A7EE-4118-B7D0-7325E228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9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C7A-B9CB-403B-8CC0-33FFD0C88BFC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4BE1-A7EE-4118-B7D0-7325E228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2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C7A-B9CB-403B-8CC0-33FFD0C88BFC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4BE1-A7EE-4118-B7D0-7325E228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4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C7A-B9CB-403B-8CC0-33FFD0C88BFC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4BE1-A7EE-4118-B7D0-7325E228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6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CAC7A-B9CB-403B-8CC0-33FFD0C88BFC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F4BE1-A7EE-4118-B7D0-7325E2280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2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45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Transcript Request Process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Transcript Request Process applies to:</a:t>
            </a:r>
          </a:p>
          <a:p>
            <a:pPr marL="0" indent="0">
              <a:buNone/>
            </a:pPr>
            <a:r>
              <a:rPr lang="en-US" dirty="0" smtClean="0"/>
              <a:t>	- all colleges that you apply to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scholarship applications that require an 	official transcript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Requests need to be submitted </a:t>
            </a:r>
            <a:r>
              <a:rPr lang="en-US" b="1" dirty="0" smtClean="0">
                <a:solidFill>
                  <a:srgbClr val="FF0000"/>
                </a:solidFill>
              </a:rPr>
              <a:t>AT LEAST </a:t>
            </a:r>
            <a:r>
              <a:rPr lang="en-US" b="1" u="sng" dirty="0" smtClean="0">
                <a:solidFill>
                  <a:srgbClr val="FF0000"/>
                </a:solidFill>
              </a:rPr>
              <a:t>THREE</a:t>
            </a:r>
            <a:r>
              <a:rPr lang="en-US" dirty="0" smtClean="0">
                <a:solidFill>
                  <a:srgbClr val="FF0000"/>
                </a:solidFill>
              </a:rPr>
              <a:t> weeks </a:t>
            </a:r>
            <a:r>
              <a:rPr lang="en-US" b="1" u="sng" dirty="0" smtClean="0">
                <a:solidFill>
                  <a:srgbClr val="FF0000"/>
                </a:solidFill>
              </a:rPr>
              <a:t>BEFORE</a:t>
            </a:r>
            <a:r>
              <a:rPr lang="en-US" dirty="0" smtClean="0">
                <a:solidFill>
                  <a:srgbClr val="FF0000"/>
                </a:solidFill>
              </a:rPr>
              <a:t> to the application deadline</a:t>
            </a:r>
          </a:p>
          <a:p>
            <a:r>
              <a:rPr lang="en-US" dirty="0" smtClean="0"/>
              <a:t>Transcript Request forms are turned in to </a:t>
            </a:r>
            <a:r>
              <a:rPr lang="en-US" dirty="0" smtClean="0"/>
              <a:t>Mr. Villatoro </a:t>
            </a:r>
            <a:r>
              <a:rPr lang="en-US" dirty="0" smtClean="0"/>
              <a:t>(in the Student Services Office)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smtClean="0">
                <a:solidFill>
                  <a:srgbClr val="FF0000"/>
                </a:solidFill>
              </a:rPr>
              <a:t>Some extra information to remember…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3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0" y="0"/>
            <a:ext cx="3505200" cy="715962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RECOMMENDATIONS</a:t>
            </a:r>
            <a:endParaRPr lang="en-US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you want a teacher or a counselor to write a letter of recommendation for you (for a college and/or for a scholarship) you must do the following: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Ask the teacher or counselor if they’d be willing to write you a letter of recommendation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Be sure to ask him/her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THREE WEEKS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the college/scholarship deadline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Provide the teacher/counselor with information including: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Your activity sheet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Deadline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Information about the scholarship (if applicable)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400" dirty="0" smtClean="0"/>
              <a:t>Stamped, addressed envelope(s) (if applicable)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Be sure to thank the teacher/counselor afterwards (and let them know the outcome of your application </a:t>
            </a:r>
            <a:r>
              <a:rPr lang="en-US" sz="2400" dirty="0" smtClean="0">
                <a:sym typeface="Wingdings" panose="05000000000000000000" pitchFamily="2" charset="2"/>
              </a:rPr>
              <a:t>)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0170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73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Recommendation Letters for JMU &amp; VA Tech ONLY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JMU &amp; VA Tech will accept </a:t>
            </a:r>
            <a:r>
              <a:rPr lang="en-US" sz="2400" b="1" dirty="0" smtClean="0"/>
              <a:t>ONLY ONE </a:t>
            </a:r>
            <a:r>
              <a:rPr lang="en-US" sz="2400" dirty="0" smtClean="0"/>
              <a:t>letter of recommendation and it </a:t>
            </a:r>
            <a:r>
              <a:rPr lang="en-US" sz="2400" b="1" dirty="0" smtClean="0"/>
              <a:t>MUST</a:t>
            </a:r>
            <a:r>
              <a:rPr lang="en-US" sz="2400" dirty="0" smtClean="0"/>
              <a:t> be sent with your transcript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For these schools, specify which person will be writing the letter under the “Counselor Recommendation” column on the </a:t>
            </a:r>
            <a:r>
              <a:rPr lang="en-US" sz="2400" i="1" dirty="0" smtClean="0"/>
              <a:t>Transcript Request </a:t>
            </a:r>
            <a:r>
              <a:rPr lang="en-US" sz="2400" dirty="0"/>
              <a:t>form (either </a:t>
            </a:r>
            <a:r>
              <a:rPr lang="en-US" sz="2400" dirty="0" smtClean="0"/>
              <a:t>write </a:t>
            </a:r>
            <a:r>
              <a:rPr lang="en-US" sz="2400" dirty="0" smtClean="0"/>
              <a:t>your counselor’s name if </a:t>
            </a:r>
            <a:r>
              <a:rPr lang="en-US" sz="2400" dirty="0" smtClean="0"/>
              <a:t>you want </a:t>
            </a:r>
            <a:r>
              <a:rPr lang="en-US" sz="2400" dirty="0" smtClean="0"/>
              <a:t>him/her to </a:t>
            </a:r>
            <a:r>
              <a:rPr lang="en-US" sz="2400" dirty="0" smtClean="0"/>
              <a:t>write the </a:t>
            </a:r>
            <a:r>
              <a:rPr lang="en-US" sz="2400" dirty="0" smtClean="0"/>
              <a:t>letter, or </a:t>
            </a:r>
            <a:r>
              <a:rPr lang="en-US" sz="2400" dirty="0" smtClean="0"/>
              <a:t>write the name of the teacher who will be writing your letter)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If you ask a teacher to write your recommendation letter, ask him/her to give the letter to </a:t>
            </a:r>
            <a:r>
              <a:rPr lang="en-US" sz="2400" dirty="0" smtClean="0"/>
              <a:t>your counselor </a:t>
            </a:r>
            <a:r>
              <a:rPr lang="en-US" sz="2400" b="1" u="sng" dirty="0" smtClean="0">
                <a:solidFill>
                  <a:srgbClr val="FF0000"/>
                </a:solidFill>
              </a:rPr>
              <a:t>no </a:t>
            </a:r>
            <a:r>
              <a:rPr lang="en-US" sz="2400" b="1" u="sng" dirty="0" smtClean="0">
                <a:solidFill>
                  <a:srgbClr val="FF0000"/>
                </a:solidFill>
              </a:rPr>
              <a:t>later than 3 weeks before</a:t>
            </a:r>
            <a:r>
              <a:rPr lang="en-US" sz="2400" b="1" u="sng" dirty="0" smtClean="0"/>
              <a:t> </a:t>
            </a:r>
            <a:r>
              <a:rPr lang="en-US" sz="2400" dirty="0" smtClean="0"/>
              <a:t>the college application deadline </a:t>
            </a:r>
            <a:r>
              <a:rPr lang="en-US" sz="2400" dirty="0" smtClean="0"/>
              <a:t>(it’s preferred that </a:t>
            </a:r>
            <a:r>
              <a:rPr lang="en-US" sz="2400" dirty="0" smtClean="0"/>
              <a:t>they turn it in to </a:t>
            </a:r>
            <a:r>
              <a:rPr lang="en-US" sz="2400" dirty="0" smtClean="0"/>
              <a:t>your counselor around </a:t>
            </a:r>
            <a:r>
              <a:rPr lang="en-US" sz="2400" dirty="0" smtClean="0"/>
              <a:t>the same time you turn in your transcript request form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026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054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5800" dirty="0" smtClean="0"/>
              <a:t>If you have any questions about completing the transcript request form, please email </a:t>
            </a:r>
            <a:r>
              <a:rPr lang="en-US" sz="5800" dirty="0" smtClean="0"/>
              <a:t>or </a:t>
            </a:r>
            <a:r>
              <a:rPr lang="en-US" sz="5800" dirty="0" smtClean="0"/>
              <a:t>stop by </a:t>
            </a:r>
            <a:r>
              <a:rPr lang="en-US" sz="5800" dirty="0" smtClean="0"/>
              <a:t>your counselor’s office so he/she </a:t>
            </a:r>
            <a:r>
              <a:rPr lang="en-US" sz="5800" dirty="0" smtClean="0"/>
              <a:t>can help you.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700" dirty="0" smtClean="0">
                <a:sym typeface="Wingdings" panose="05000000000000000000" pitchFamily="2" charset="2"/>
              </a:rPr>
              <a:t>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318551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7159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Step 1: Add your colleges to Family Connection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9"/>
            <a:ext cx="8229600" cy="338296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Log on to Family Connection</a:t>
            </a:r>
          </a:p>
          <a:p>
            <a:r>
              <a:rPr lang="en-US" sz="2800" dirty="0" smtClean="0"/>
              <a:t>Click on the Colleges tab</a:t>
            </a:r>
          </a:p>
          <a:p>
            <a:r>
              <a:rPr lang="en-US" sz="2800" dirty="0" smtClean="0"/>
              <a:t>Click on “colleges I’m thinking about”</a:t>
            </a:r>
          </a:p>
          <a:p>
            <a:r>
              <a:rPr lang="en-US" sz="2800" dirty="0" smtClean="0"/>
              <a:t>Keep your list of colleges current</a:t>
            </a:r>
          </a:p>
          <a:p>
            <a:r>
              <a:rPr lang="en-US" sz="2800" dirty="0" smtClean="0"/>
              <a:t>Pay attention to deadlines, note the type of application you’ll be submitting </a:t>
            </a:r>
            <a:endParaRPr lang="en-US" sz="2800" dirty="0" smtClean="0"/>
          </a:p>
          <a:p>
            <a:pPr lvl="1"/>
            <a:r>
              <a:rPr lang="en-US" sz="2400" dirty="0" smtClean="0"/>
              <a:t>(</a:t>
            </a:r>
            <a:r>
              <a:rPr lang="en-US" sz="2400" dirty="0" smtClean="0"/>
              <a:t>Electronic, Common App, or Regular Mail)</a:t>
            </a:r>
            <a:endParaRPr lang="en-US" sz="16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124" name="Picture 4" descr="C:\Users\cban\AppData\Local\Temp\SNAGHTMLe3ed8d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5105401" cy="16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382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Transcript Request Form, Page 1</a:t>
            </a:r>
            <a:endParaRPr lang="en-US" sz="2800" b="1" u="sn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295400"/>
            <a:ext cx="8183336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0"/>
            <a:ext cx="72390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Step 2: Complete the Transcript Request Form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920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Transcript Request Form, Page 2</a:t>
            </a:r>
            <a:endParaRPr lang="en-US" sz="2800" b="1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987552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5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Transcript Delivery Methods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u="sng" dirty="0" smtClean="0"/>
              <a:t>Electronic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 err="1" smtClean="0"/>
              <a:t>eDocs</a:t>
            </a:r>
            <a:r>
              <a:rPr lang="en-US" dirty="0" smtClean="0"/>
              <a:t>) =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2. Paper Transcript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Common Application =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Old Fashion USPS aka “snail mail” =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5464"/>
            <a:ext cx="476606" cy="45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457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88955"/>
            <a:ext cx="48985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0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709"/>
            <a:ext cx="5562600" cy="792162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Step 3. Complete action items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For </a:t>
            </a:r>
            <a:r>
              <a:rPr lang="en-US" sz="2800" b="1" u="sng" dirty="0" err="1" smtClean="0"/>
              <a:t>eDoc</a:t>
            </a:r>
            <a:r>
              <a:rPr lang="en-US" sz="2800" b="1" u="sng" dirty="0" smtClean="0"/>
              <a:t> transcripts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Recommendation </a:t>
            </a:r>
            <a:r>
              <a:rPr lang="en-US" sz="2400" dirty="0" smtClean="0">
                <a:solidFill>
                  <a:srgbClr val="FF0000"/>
                </a:solidFill>
              </a:rPr>
              <a:t>letter from </a:t>
            </a:r>
            <a:r>
              <a:rPr lang="en-US" sz="2400" dirty="0" smtClean="0">
                <a:solidFill>
                  <a:srgbClr val="FF0000"/>
                </a:solidFill>
              </a:rPr>
              <a:t>your counselor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2"/>
            <a:r>
              <a:rPr lang="en-US" sz="2000" dirty="0" smtClean="0"/>
              <a:t>Complete and submit the Counselor and Parent Brag Sheets</a:t>
            </a:r>
          </a:p>
          <a:p>
            <a:pPr marL="914400" lvl="2" indent="0">
              <a:buNone/>
            </a:pPr>
            <a:r>
              <a:rPr lang="en-US" sz="1600" dirty="0" smtClean="0"/>
              <a:t>	Note</a:t>
            </a:r>
            <a:r>
              <a:rPr lang="en-US" sz="1600" dirty="0"/>
              <a:t>: </a:t>
            </a:r>
            <a:r>
              <a:rPr lang="en-US" sz="1600" dirty="0" smtClean="0"/>
              <a:t>Your Counselor’s letter </a:t>
            </a:r>
            <a:r>
              <a:rPr lang="en-US" sz="1600" dirty="0"/>
              <a:t>will be </a:t>
            </a:r>
            <a:r>
              <a:rPr lang="en-US" sz="1600" dirty="0" smtClean="0"/>
              <a:t>uploaded </a:t>
            </a:r>
            <a:r>
              <a:rPr lang="en-US" sz="1600" dirty="0"/>
              <a:t>with your transcript </a:t>
            </a:r>
            <a:endParaRPr lang="en-US" sz="1600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Recommendation letter from a teacher</a:t>
            </a:r>
          </a:p>
          <a:p>
            <a:pPr lvl="2"/>
            <a:r>
              <a:rPr lang="en-US" sz="2000" dirty="0" smtClean="0"/>
              <a:t>Check the college requirements if you need to enter in your teacher’s email address or if they want the letter to be sent in the mail</a:t>
            </a:r>
          </a:p>
          <a:p>
            <a:pPr lvl="2"/>
            <a:r>
              <a:rPr lang="en-US" sz="2000" dirty="0" smtClean="0"/>
              <a:t>If the college wants the letter sent in the mail, give </a:t>
            </a:r>
            <a:r>
              <a:rPr lang="en-US" sz="2000" dirty="0" smtClean="0"/>
              <a:t>teacher an AHS envelope with the college(s) address(</a:t>
            </a:r>
            <a:r>
              <a:rPr lang="en-US" sz="2000" dirty="0" err="1" smtClean="0"/>
              <a:t>es</a:t>
            </a:r>
            <a:r>
              <a:rPr lang="en-US" sz="2000" dirty="0" smtClean="0"/>
              <a:t>) and 1 first class stamp</a:t>
            </a:r>
          </a:p>
          <a:p>
            <a:pPr lvl="2"/>
            <a:r>
              <a:rPr lang="en-US" sz="2000" dirty="0" smtClean="0"/>
              <a:t>Make sure teacher knows your application deadlines</a:t>
            </a:r>
          </a:p>
          <a:p>
            <a:pPr marL="914400" lvl="2" indent="0">
              <a:buNone/>
            </a:pPr>
            <a:r>
              <a:rPr lang="en-US" sz="1600" dirty="0" smtClean="0"/>
              <a:t>	Note: Teacher(s) will mail their letter(s) independently (snail mail)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Email your Activity </a:t>
            </a:r>
            <a:r>
              <a:rPr lang="en-US" sz="2400" dirty="0" smtClean="0">
                <a:solidFill>
                  <a:srgbClr val="FF0000"/>
                </a:solidFill>
              </a:rPr>
              <a:t>Sheet to your counselor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100" name="Picture 4" descr="C:\Users\cban\AppData\Local\Microsoft\Windows\Temporary Internet Files\Content.IE5\XOC5812J\MM90036518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457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46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u="sng" dirty="0" smtClean="0"/>
              <a:t>For Common App transcripts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Submit the following documents w/ the </a:t>
            </a:r>
            <a:r>
              <a:rPr lang="en-US" sz="2400" i="1" dirty="0" smtClean="0">
                <a:solidFill>
                  <a:srgbClr val="FF0000"/>
                </a:solidFill>
              </a:rPr>
              <a:t>Transcript Request Form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lvl="2"/>
            <a:r>
              <a:rPr lang="en-US" sz="2000" dirty="0" smtClean="0"/>
              <a:t>3-page Secondary School Report form (1 </a:t>
            </a:r>
            <a:r>
              <a:rPr lang="en-US" sz="2000" dirty="0" smtClean="0"/>
              <a:t>copy), </a:t>
            </a:r>
            <a:r>
              <a:rPr lang="en-US" sz="2000" dirty="0" smtClean="0"/>
              <a:t>printed from the Common App web </a:t>
            </a:r>
            <a:r>
              <a:rPr lang="en-US" sz="2000" dirty="0" smtClean="0"/>
              <a:t>site</a:t>
            </a:r>
          </a:p>
          <a:p>
            <a:pPr lvl="2"/>
            <a:r>
              <a:rPr lang="en-US" sz="2000" dirty="0" smtClean="0"/>
              <a:t>Fee Waiver if you receive Free/Reduced Lunch and you indicate so on the Common App</a:t>
            </a:r>
            <a:endParaRPr lang="en-US" sz="2000" dirty="0" smtClean="0"/>
          </a:p>
          <a:p>
            <a:pPr lvl="2"/>
            <a:r>
              <a:rPr lang="en-US" sz="2000" dirty="0" smtClean="0"/>
              <a:t>AHS envelope(s), with college address(</a:t>
            </a:r>
            <a:r>
              <a:rPr lang="en-US" sz="2000" dirty="0" err="1" smtClean="0"/>
              <a:t>es</a:t>
            </a:r>
            <a:r>
              <a:rPr lang="en-US" sz="2000" dirty="0" smtClean="0"/>
              <a:t>) and 2 first class stamps</a:t>
            </a:r>
          </a:p>
          <a:p>
            <a:pPr lvl="2"/>
            <a:r>
              <a:rPr lang="en-US" sz="2000" dirty="0"/>
              <a:t>a printed copy your Activity </a:t>
            </a:r>
            <a:r>
              <a:rPr lang="en-US" sz="2000" dirty="0" smtClean="0"/>
              <a:t>Record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Recommendation letter from </a:t>
            </a:r>
            <a:r>
              <a:rPr lang="en-US" sz="2400" dirty="0" smtClean="0">
                <a:solidFill>
                  <a:srgbClr val="FF0000"/>
                </a:solidFill>
              </a:rPr>
              <a:t>your counselor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2"/>
            <a:r>
              <a:rPr lang="en-US" sz="2000" dirty="0" smtClean="0"/>
              <a:t>Through the Common App web site, “assign” </a:t>
            </a:r>
            <a:r>
              <a:rPr lang="en-US" sz="2000" dirty="0" smtClean="0"/>
              <a:t>your counselor as </a:t>
            </a:r>
            <a:r>
              <a:rPr lang="en-US" sz="2000" dirty="0" smtClean="0"/>
              <a:t>a Recommender </a:t>
            </a:r>
            <a:r>
              <a:rPr lang="en-US" sz="2000" dirty="0" smtClean="0"/>
              <a:t>in the FERPA/Recommender Section</a:t>
            </a:r>
          </a:p>
          <a:p>
            <a:pPr lvl="3"/>
            <a:r>
              <a:rPr lang="en-US" sz="1600" dirty="0" smtClean="0"/>
              <a:t>(you’ll need to enter your counselor’s email address in the Recommender Section so be sure to get his/her correct email address</a:t>
            </a:r>
            <a:endParaRPr lang="en-US" sz="1600" dirty="0"/>
          </a:p>
          <a:p>
            <a:pPr lvl="2"/>
            <a:r>
              <a:rPr lang="en-US" sz="2000" dirty="0"/>
              <a:t>submit the </a:t>
            </a:r>
            <a:r>
              <a:rPr lang="en-US" sz="2000" dirty="0" smtClean="0"/>
              <a:t>Counselor Brag sheet and Parent Brag Sheet </a:t>
            </a:r>
            <a:r>
              <a:rPr lang="en-US" sz="2000" dirty="0"/>
              <a:t>(required) ASAP </a:t>
            </a:r>
            <a:endParaRPr lang="en-US" sz="2000" dirty="0" smtClean="0"/>
          </a:p>
          <a:p>
            <a:pPr lvl="2"/>
            <a:r>
              <a:rPr lang="en-US" sz="1700" dirty="0" smtClean="0"/>
              <a:t>Note</a:t>
            </a:r>
            <a:r>
              <a:rPr lang="en-US" sz="1700" dirty="0" smtClean="0"/>
              <a:t>: </a:t>
            </a:r>
            <a:r>
              <a:rPr lang="en-US" sz="1700" dirty="0" smtClean="0"/>
              <a:t>Your counselor’s letter </a:t>
            </a:r>
            <a:r>
              <a:rPr lang="en-US" sz="1700" dirty="0" smtClean="0"/>
              <a:t>will be mailed with your transcript (snail mail)</a:t>
            </a:r>
          </a:p>
          <a:p>
            <a:pPr marL="914400" lvl="2" indent="0">
              <a:buNone/>
            </a:pPr>
            <a:endParaRPr lang="en-US" sz="1700" dirty="0"/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Recommendation letter from a teacher</a:t>
            </a:r>
          </a:p>
          <a:p>
            <a:pPr lvl="2"/>
            <a:r>
              <a:rPr lang="en-US" sz="2000" dirty="0" smtClean="0"/>
              <a:t>Through the Common App web site, “assign” a teacher as a Recommender by providing your teacher’s email </a:t>
            </a:r>
            <a:r>
              <a:rPr lang="en-US" sz="2000" dirty="0" smtClean="0"/>
              <a:t>address in the FERPA/Recommender Section</a:t>
            </a:r>
          </a:p>
          <a:p>
            <a:pPr lvl="2"/>
            <a:r>
              <a:rPr lang="en-US" sz="1700" dirty="0" smtClean="0"/>
              <a:t>Note</a:t>
            </a:r>
            <a:r>
              <a:rPr lang="en-US" sz="1700" dirty="0" smtClean="0"/>
              <a:t>: Teachers can submit their letters through the web site</a:t>
            </a:r>
            <a:endParaRPr lang="en-US" sz="1700" dirty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03" y="914400"/>
            <a:ext cx="476606" cy="45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47800" y="-9236"/>
            <a:ext cx="6400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/>
              <a:t>Step 3. Complete action items cont.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25117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For “snail mail” transcripts 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Submit the following documents w/ the </a:t>
            </a:r>
            <a:r>
              <a:rPr lang="en-US" sz="2200" i="1" dirty="0" smtClean="0">
                <a:solidFill>
                  <a:srgbClr val="FF0000"/>
                </a:solidFill>
              </a:rPr>
              <a:t>Transcript Request </a:t>
            </a:r>
            <a:r>
              <a:rPr lang="en-US" sz="2200" dirty="0">
                <a:solidFill>
                  <a:srgbClr val="FF0000"/>
                </a:solidFill>
              </a:rPr>
              <a:t>f</a:t>
            </a:r>
            <a:r>
              <a:rPr lang="en-US" sz="2200" dirty="0" smtClean="0">
                <a:solidFill>
                  <a:srgbClr val="FF0000"/>
                </a:solidFill>
              </a:rPr>
              <a:t>orm:</a:t>
            </a:r>
          </a:p>
          <a:p>
            <a:pPr lvl="2"/>
            <a:r>
              <a:rPr lang="en-US" sz="2000" dirty="0" smtClean="0"/>
              <a:t>a printed copy your Activity </a:t>
            </a:r>
            <a:r>
              <a:rPr lang="en-US" sz="2000" dirty="0" smtClean="0"/>
              <a:t>Sheet</a:t>
            </a:r>
            <a:endParaRPr lang="en-US" sz="2000" dirty="0" smtClean="0"/>
          </a:p>
          <a:p>
            <a:pPr lvl="2"/>
            <a:r>
              <a:rPr lang="en-US" sz="2000" dirty="0" smtClean="0"/>
              <a:t>AHS envelope(s), with college address(</a:t>
            </a:r>
            <a:r>
              <a:rPr lang="en-US" sz="2000" dirty="0" err="1" smtClean="0"/>
              <a:t>es</a:t>
            </a:r>
            <a:r>
              <a:rPr lang="en-US" sz="2000" dirty="0" smtClean="0"/>
              <a:t>) and 2 first class stamps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Recommendation letter from </a:t>
            </a:r>
            <a:r>
              <a:rPr lang="en-US" sz="2200" dirty="0" smtClean="0">
                <a:solidFill>
                  <a:srgbClr val="FF0000"/>
                </a:solidFill>
              </a:rPr>
              <a:t>your counselor</a:t>
            </a:r>
            <a:endParaRPr lang="en-US" sz="2200" dirty="0">
              <a:solidFill>
                <a:srgbClr val="FF0000"/>
              </a:solidFill>
            </a:endParaRPr>
          </a:p>
          <a:p>
            <a:pPr lvl="2"/>
            <a:r>
              <a:rPr lang="en-US" sz="2000" dirty="0" smtClean="0"/>
              <a:t>submit your Counselor and Parent Brag Sheets to </a:t>
            </a:r>
            <a:r>
              <a:rPr lang="en-US" sz="2000" dirty="0" smtClean="0"/>
              <a:t>your counselor</a:t>
            </a:r>
            <a:endParaRPr lang="en-US" sz="2000" dirty="0" smtClean="0"/>
          </a:p>
          <a:p>
            <a:pPr lvl="2"/>
            <a:r>
              <a:rPr lang="en-US" sz="2000" dirty="0" smtClean="0"/>
              <a:t>Email </a:t>
            </a:r>
            <a:r>
              <a:rPr lang="en-US" sz="2000" dirty="0" smtClean="0"/>
              <a:t>your counselor your </a:t>
            </a:r>
            <a:r>
              <a:rPr lang="en-US" sz="2000" dirty="0" smtClean="0"/>
              <a:t>Activity Sheet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Recommendation letter from a teacher</a:t>
            </a:r>
          </a:p>
          <a:p>
            <a:pPr lvl="2"/>
            <a:r>
              <a:rPr lang="en-US" sz="2000" dirty="0" smtClean="0"/>
              <a:t>Give </a:t>
            </a:r>
            <a:r>
              <a:rPr lang="en-US" sz="2000" dirty="0"/>
              <a:t>teacher an AHS envelope with college(s) address(</a:t>
            </a:r>
            <a:r>
              <a:rPr lang="en-US" sz="2000" dirty="0" err="1"/>
              <a:t>es</a:t>
            </a:r>
            <a:r>
              <a:rPr lang="en-US" sz="2000" dirty="0"/>
              <a:t>) and 1 first class stamp</a:t>
            </a:r>
          </a:p>
          <a:p>
            <a:pPr lvl="2"/>
            <a:r>
              <a:rPr lang="en-US" sz="2000" dirty="0"/>
              <a:t>Make sure teacher knows application deadlines</a:t>
            </a:r>
          </a:p>
          <a:p>
            <a:pPr marL="914400" lvl="2" indent="0">
              <a:buNone/>
            </a:pPr>
            <a:r>
              <a:rPr lang="en-US" sz="1600" dirty="0" smtClean="0"/>
              <a:t>      Note</a:t>
            </a:r>
            <a:r>
              <a:rPr lang="en-US" sz="1600" dirty="0"/>
              <a:t>: Teacher(s) will mail their letter independently (snail mail)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6146" name="Picture 2" descr="C:\Users\cban\AppData\Local\Microsoft\Windows\Temporary Internet Files\Content.IE5\DHM2CPH6\MC9102175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57355"/>
            <a:ext cx="100061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48985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47800" y="-9236"/>
            <a:ext cx="6400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/>
              <a:t>Step 3. Complete action items cont.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55363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100" y="0"/>
            <a:ext cx="3505200" cy="715962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AHS Envelopes</a:t>
            </a:r>
            <a:endParaRPr lang="en-US" sz="2800" b="1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" r="12986" b="53296"/>
          <a:stretch/>
        </p:blipFill>
        <p:spPr bwMode="auto">
          <a:xfrm>
            <a:off x="1066800" y="2819400"/>
            <a:ext cx="6641976" cy="274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436" y="990600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Located on a shelf in Student Services Office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Common App/Snail Mail transcript requests: Address the envelope and put </a:t>
            </a:r>
            <a:r>
              <a:rPr lang="en-US" sz="2400" b="1" u="sng" dirty="0" smtClean="0"/>
              <a:t>2</a:t>
            </a:r>
            <a:r>
              <a:rPr lang="en-US" sz="2400" dirty="0" smtClean="0"/>
              <a:t> first class stamps on it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teacher recommendation letters that will be sent out by teachers: Address the envelope and put </a:t>
            </a:r>
            <a:r>
              <a:rPr lang="en-US" sz="2400" b="1" u="sng" dirty="0" smtClean="0"/>
              <a:t>1</a:t>
            </a:r>
            <a:r>
              <a:rPr lang="en-US" sz="2400" dirty="0" smtClean="0"/>
              <a:t> first class stamp on 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2939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1848</TotalTime>
  <Words>750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Transcript Request Process</vt:lpstr>
      <vt:lpstr>Step 1: Add your colleges to Family Connection</vt:lpstr>
      <vt:lpstr>Transcript Request Form, Page 1</vt:lpstr>
      <vt:lpstr>Transcript Request Form, Page 2</vt:lpstr>
      <vt:lpstr>Transcript Delivery Methods</vt:lpstr>
      <vt:lpstr>Step 3. Complete action items</vt:lpstr>
      <vt:lpstr>PowerPoint Presentation</vt:lpstr>
      <vt:lpstr>PowerPoint Presentation</vt:lpstr>
      <vt:lpstr>AHS Envelopes</vt:lpstr>
      <vt:lpstr>PowerPoint Presentation</vt:lpstr>
      <vt:lpstr>RECOMMENDATIONS</vt:lpstr>
      <vt:lpstr>Recommendation Letters for JMU &amp; VA Tech ONLY</vt:lpstr>
      <vt:lpstr>PowerPoint Presentation</vt:lpstr>
    </vt:vector>
  </TitlesOfParts>
  <Company>Fairfax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Transcript Request Process</dc:title>
  <dc:creator>Administrator</dc:creator>
  <cp:lastModifiedBy>Administrator</cp:lastModifiedBy>
  <cp:revision>78</cp:revision>
  <cp:lastPrinted>2015-02-03T13:52:46Z</cp:lastPrinted>
  <dcterms:created xsi:type="dcterms:W3CDTF">2014-10-01T11:42:13Z</dcterms:created>
  <dcterms:modified xsi:type="dcterms:W3CDTF">2015-02-03T13:55:54Z</dcterms:modified>
</cp:coreProperties>
</file>